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1" r:id="rId1"/>
    <p:sldMasterId id="2147483828" r:id="rId2"/>
    <p:sldMasterId id="2147483861" r:id="rId3"/>
  </p:sldMasterIdLst>
  <p:notesMasterIdLst>
    <p:notesMasterId r:id="rId7"/>
  </p:notesMasterIdLst>
  <p:sldIdLst>
    <p:sldId id="256" r:id="rId4"/>
    <p:sldId id="258" r:id="rId5"/>
    <p:sldId id="257" r:id="rId6"/>
  </p:sldIdLst>
  <p:sldSz cx="9144000" cy="5148263"/>
  <p:notesSz cx="6858000" cy="9144000"/>
  <p:defaultTextStyle>
    <a:defPPr>
      <a:defRPr lang="en-US"/>
    </a:defPPr>
    <a:lvl1pPr marL="0" algn="l" defTabSz="342991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91" algn="l" defTabSz="342991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983" algn="l" defTabSz="342991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974" algn="l" defTabSz="342991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966" algn="l" defTabSz="342991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957" algn="l" defTabSz="342991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949" algn="l" defTabSz="342991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940" algn="l" defTabSz="342991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932" algn="l" defTabSz="342991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2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3A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3" autoAdjust="0"/>
    <p:restoredTop sz="94674"/>
  </p:normalViewPr>
  <p:slideViewPr>
    <p:cSldViewPr snapToGrid="0" snapToObjects="1" showGuides="1">
      <p:cViewPr varScale="1">
        <p:scale>
          <a:sx n="165" d="100"/>
          <a:sy n="165" d="100"/>
        </p:scale>
        <p:origin x="120" y="350"/>
      </p:cViewPr>
      <p:guideLst>
        <p:guide orient="horz" pos="162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ableStyles" Target="tableStyles.xml"/><Relationship Id="rId5" Type="http://schemas.openxmlformats.org/officeDocument/2006/relationships/slide" Target="slides/slide2.xml"/><Relationship Id="rId1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png>
</file>

<file path=ppt/media/image13.svg>
</file>

<file path=ppt/media/image2.png>
</file>

<file path=ppt/media/image3.jpg>
</file>

<file path=ppt/media/image4.png>
</file>

<file path=ppt/media/image5.jpeg>
</file>

<file path=ppt/media/image6.jp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6E66E-EA6A-124D-9422-A150521F0AC6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8975" y="1143000"/>
            <a:ext cx="5480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EAF58-897D-CA42-BBFC-EBF55614C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3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9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91" algn="l" defTabSz="6859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983" algn="l" defTabSz="6859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974" algn="l" defTabSz="6859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966" algn="l" defTabSz="6859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957" algn="l" defTabSz="6859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949" algn="l" defTabSz="6859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940" algn="l" defTabSz="6859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932" algn="l" defTabSz="6859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lurred financial stock market data and graph">
            <a:extLst>
              <a:ext uri="{FF2B5EF4-FFF2-40B4-BE49-F238E27FC236}">
                <a16:creationId xmlns:a16="http://schemas.microsoft.com/office/drawing/2014/main" id="{96190A68-068C-D27D-F431-5E6D635071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8263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549EAE-DEA0-424E-B23E-E8B25D86D9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0584" y="4096786"/>
            <a:ext cx="5157216" cy="572464"/>
          </a:xfrm>
          <a:prstGeom prst="rect">
            <a:avLst/>
          </a:prstGeom>
        </p:spPr>
        <p:txBody>
          <a:bodyPr tIns="91440" bIns="91440">
            <a:spAutoFit/>
          </a:bodyPr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2900" b="0" kern="0" baseline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Roboto"/>
                <a:ea typeface="Roboto"/>
                <a:cs typeface="Roboto"/>
                <a:sym typeface="Roboto"/>
              </a:rPr>
              <a:t>PRESENTATION TITLE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215A22-FD1B-E64B-A503-E4FD04246E0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134" y="4548621"/>
            <a:ext cx="5157216" cy="3257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288093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ue candlestick chart">
            <a:extLst>
              <a:ext uri="{FF2B5EF4-FFF2-40B4-BE49-F238E27FC236}">
                <a16:creationId xmlns:a16="http://schemas.microsoft.com/office/drawing/2014/main" id="{B54ABC78-845D-CFA1-0919-53A146E626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82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4CD84D-DD58-B24E-9659-421949BB49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5075" y="1891982"/>
            <a:ext cx="6993850" cy="993775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78892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- Me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s and charts">
            <a:extLst>
              <a:ext uri="{FF2B5EF4-FFF2-40B4-BE49-F238E27FC236}">
                <a16:creationId xmlns:a16="http://schemas.microsoft.com/office/drawing/2014/main" id="{7B82C3F0-CA86-EDBE-215F-06099B2EFF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82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4CD84D-DD58-B24E-9659-421949BB49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5075" y="1891982"/>
            <a:ext cx="6993850" cy="993775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5" name="Picture 4" descr="A logo with a dragon and text&#10;&#10;Description automatically generated">
            <a:extLst>
              <a:ext uri="{FF2B5EF4-FFF2-40B4-BE49-F238E27FC236}">
                <a16:creationId xmlns:a16="http://schemas.microsoft.com/office/drawing/2014/main" id="{2DBB1F90-E02C-6E5D-9089-2283C3BBA84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alphaModFix amt="20000"/>
          </a:blip>
          <a:stretch>
            <a:fillRect/>
          </a:stretch>
        </p:blipFill>
        <p:spPr>
          <a:xfrm>
            <a:off x="8007458" y="315132"/>
            <a:ext cx="998839" cy="1135934"/>
          </a:xfrm>
          <a:prstGeom prst="rect">
            <a:avLst/>
          </a:prstGeom>
          <a:scene3d>
            <a:camera prst="orthographicFront">
              <a:rot lat="2116714" lon="3163530" rev="611562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474630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99;p15" descr="3D rendering of the world map in white stone">
            <a:extLst>
              <a:ext uri="{FF2B5EF4-FFF2-40B4-BE49-F238E27FC236}">
                <a16:creationId xmlns:a16="http://schemas.microsoft.com/office/drawing/2014/main" id="{8C0EAB91-C0CA-9B41-BCF4-675F8F43F6CE}"/>
              </a:ext>
            </a:extLst>
          </p:cNvPr>
          <p:cNvPicPr preferRelativeResize="0"/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85750"/>
            <a:ext cx="91440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4CD84D-DD58-B24E-9659-421949BB49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5075" y="1891982"/>
            <a:ext cx="6993850" cy="993775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220076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- Me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06;p16" descr="Top view of the earth from outer space">
            <a:extLst>
              <a:ext uri="{FF2B5EF4-FFF2-40B4-BE49-F238E27FC236}">
                <a16:creationId xmlns:a16="http://schemas.microsoft.com/office/drawing/2014/main" id="{9A7B6778-7F26-B147-A7B5-04332CD3096C}"/>
              </a:ext>
            </a:extLst>
          </p:cNvPr>
          <p:cNvPicPr preferRelativeResize="0"/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75"/>
            <a:ext cx="9144000" cy="51425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4CD84D-DD58-B24E-9659-421949BB49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5075" y="1891982"/>
            <a:ext cx="6993850" cy="993775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60754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14;p17" descr="View of world map">
            <a:extLst>
              <a:ext uri="{FF2B5EF4-FFF2-40B4-BE49-F238E27FC236}">
                <a16:creationId xmlns:a16="http://schemas.microsoft.com/office/drawing/2014/main" id="{1DA4C891-01B5-6C40-BA56-D64A2A880B46}"/>
              </a:ext>
            </a:extLst>
          </p:cNvPr>
          <p:cNvPicPr preferRelativeResize="0"/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99779"/>
            <a:ext cx="9144000" cy="494394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4CD84D-DD58-B24E-9659-421949BB49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5075" y="1891982"/>
            <a:ext cx="6993850" cy="993775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4078716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CD84D-DD58-B24E-9659-421949BB49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5075" y="1891982"/>
            <a:ext cx="6993850" cy="993775"/>
          </a:xfrm>
          <a:prstGeom prst="rect">
            <a:avLst/>
          </a:prstGeom>
        </p:spPr>
        <p:txBody>
          <a:bodyPr/>
          <a:lstStyle>
            <a:lvl1pPr>
              <a:defRPr sz="3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038392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ith Top Marg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4446-B401-AB49-9475-4FB1E1232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2831E-1115-234F-8939-3CB79B637C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1600" y="993422"/>
            <a:ext cx="8660800" cy="380626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F02F-9470-B041-85A5-786D70F93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44159-4E37-064B-974D-2C2D29F6A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4128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4446-B401-AB49-9475-4FB1E1232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2831E-1115-234F-8939-3CB79B637C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1600" y="718457"/>
            <a:ext cx="8660800" cy="408123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F02F-9470-B041-85A5-786D70F93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44159-4E37-064B-974D-2C2D29F6A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3576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op Marg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2B3E-DFD0-E943-80A0-22E0D9B3C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6084A-569A-FB46-B218-5797A9CB9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CB99164-C0AC-4A4F-9D7B-4A87F0D2B37F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41600" y="987778"/>
            <a:ext cx="4273250" cy="380390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616912-CE6B-DD45-A47A-C36938ABF22F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629150" y="987778"/>
            <a:ext cx="4273250" cy="381191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97F881-959F-464C-B0C7-EA229939F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2322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2B3E-DFD0-E943-80A0-22E0D9B3C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6084A-569A-FB46-B218-5797A9CB9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CB99164-C0AC-4A4F-9D7B-4A87F0D2B37F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41600" y="718457"/>
            <a:ext cx="4273250" cy="408123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616912-CE6B-DD45-A47A-C36938ABF22F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629150" y="718457"/>
            <a:ext cx="4273250" cy="408123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97F881-959F-464C-B0C7-EA229939F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80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lurred financial stock market data and graph">
            <a:extLst>
              <a:ext uri="{FF2B5EF4-FFF2-40B4-BE49-F238E27FC236}">
                <a16:creationId xmlns:a16="http://schemas.microsoft.com/office/drawing/2014/main" id="{96190A68-068C-D27D-F431-5E6D635071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8263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549EAE-DEA0-424E-B23E-E8B25D86D9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0584" y="4096786"/>
            <a:ext cx="5157216" cy="572464"/>
          </a:xfrm>
          <a:prstGeom prst="rect">
            <a:avLst/>
          </a:prstGeom>
        </p:spPr>
        <p:txBody>
          <a:bodyPr tIns="91440" bIns="91440">
            <a:spAutoFit/>
          </a:bodyPr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2900" b="0" kern="0" baseline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Roboto"/>
                <a:ea typeface="Roboto"/>
                <a:cs typeface="Roboto"/>
                <a:sym typeface="Roboto"/>
              </a:rPr>
              <a:t>PRESENTATION TITLE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215A22-FD1B-E64B-A503-E4FD04246E0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134" y="4548621"/>
            <a:ext cx="5157216" cy="3257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4" name="Picture 3" descr="A logo with a dragon and text&#10;&#10;Description automatically generated">
            <a:extLst>
              <a:ext uri="{FF2B5EF4-FFF2-40B4-BE49-F238E27FC236}">
                <a16:creationId xmlns:a16="http://schemas.microsoft.com/office/drawing/2014/main" id="{2C76DE6A-AF14-B9E2-E40D-A3FD96FD80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50996" y="158986"/>
            <a:ext cx="1403996" cy="1596701"/>
          </a:xfrm>
          <a:prstGeom prst="rect">
            <a:avLst/>
          </a:prstGeom>
          <a:scene3d>
            <a:camera prst="orthographicFront">
              <a:rot lat="895389" lon="2109316" rev="106068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3035587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C6F6D-750D-D547-A54A-0F6EDCCFA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F66E3B-A111-0243-B9B4-1CE920300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52CCE8-B36A-5343-9931-BA182A2DD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419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AA1C78-CD7E-284C-98A8-018C1D560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E0599-EC6B-8249-A0BC-E1220656A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626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ith Top Marg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4446-B401-AB49-9475-4FB1E1232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2831E-1115-234F-8939-3CB79B637C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1600" y="993422"/>
            <a:ext cx="8660800" cy="380626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44159-4E37-064B-974D-2C2D29F6A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FD6E85F8-2732-D8C7-AAF7-A0E5EEDF7B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866019"/>
            <a:ext cx="30861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Local RAG LLM</a:t>
            </a:r>
          </a:p>
        </p:txBody>
      </p:sp>
    </p:spTree>
    <p:extLst>
      <p:ext uri="{BB962C8B-B14F-4D97-AF65-F5344CB8AC3E}">
        <p14:creationId xmlns:p14="http://schemas.microsoft.com/office/powerpoint/2010/main" val="10711453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F4446-B401-AB49-9475-4FB1E1232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2831E-1115-234F-8939-3CB79B637C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1600" y="718457"/>
            <a:ext cx="8660800" cy="408123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44159-4E37-064B-974D-2C2D29F6A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218FEC1-712C-F639-E267-254AFADBD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866019"/>
            <a:ext cx="30861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Local RAG LLM</a:t>
            </a:r>
          </a:p>
        </p:txBody>
      </p:sp>
    </p:spTree>
    <p:extLst>
      <p:ext uri="{BB962C8B-B14F-4D97-AF65-F5344CB8AC3E}">
        <p14:creationId xmlns:p14="http://schemas.microsoft.com/office/powerpoint/2010/main" val="33362425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op Marg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2B3E-DFD0-E943-80A0-22E0D9B3C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6084A-569A-FB46-B218-5797A9CB9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CB99164-C0AC-4A4F-9D7B-4A87F0D2B37F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41600" y="987778"/>
            <a:ext cx="4273250" cy="380390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616912-CE6B-DD45-A47A-C36938ABF22F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629150" y="987778"/>
            <a:ext cx="4273250" cy="381191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72902C68-F92E-BBF8-D0B1-C0DB70ADCC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866019"/>
            <a:ext cx="30861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Local RAG LLM</a:t>
            </a:r>
          </a:p>
        </p:txBody>
      </p:sp>
    </p:spTree>
    <p:extLst>
      <p:ext uri="{BB962C8B-B14F-4D97-AF65-F5344CB8AC3E}">
        <p14:creationId xmlns:p14="http://schemas.microsoft.com/office/powerpoint/2010/main" val="6539810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2B3E-DFD0-E943-80A0-22E0D9B3C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6084A-569A-FB46-B218-5797A9CB9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CB99164-C0AC-4A4F-9D7B-4A87F0D2B37F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241600" y="718457"/>
            <a:ext cx="4273250" cy="408123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616912-CE6B-DD45-A47A-C36938ABF22F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629150" y="718457"/>
            <a:ext cx="4273250" cy="408123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45720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  <a:defRPr sz="1600" b="1" i="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91440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  <a:defRPr sz="1400" baseline="0">
                <a:solidFill>
                  <a:schemeClr val="accent1"/>
                </a:solidFill>
              </a:defRPr>
            </a:lvl2pPr>
            <a:lvl3pPr>
              <a:defRPr sz="1400" baseline="0">
                <a:solidFill>
                  <a:schemeClr val="accent1"/>
                </a:solidFill>
              </a:defRPr>
            </a:lvl3pPr>
            <a:lvl4pPr>
              <a:defRPr sz="1400" baseline="0">
                <a:solidFill>
                  <a:schemeClr val="accent1"/>
                </a:solidFill>
              </a:defRPr>
            </a:lvl4pPr>
            <a:lvl5pPr>
              <a:defRPr sz="1400" baseline="0">
                <a:solidFill>
                  <a:schemeClr val="accent1"/>
                </a:solidFill>
              </a:defRPr>
            </a:lvl5pPr>
          </a:lstStyle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Roboto Condensed"/>
              <a:buChar char="●"/>
            </a:pPr>
            <a:r>
              <a:rPr lang="en-US" sz="1600" b="1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 Condensed"/>
              <a:buChar char="○"/>
            </a:pPr>
            <a:r>
              <a:rPr lang="en-US" dirty="0">
                <a:solidFill>
                  <a:srgbClr val="59595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Lorum ipsum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2600C80-357D-8835-73AE-6B18B2AC1F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866019"/>
            <a:ext cx="30861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Local RAG LLM</a:t>
            </a:r>
          </a:p>
        </p:txBody>
      </p:sp>
    </p:spTree>
    <p:extLst>
      <p:ext uri="{BB962C8B-B14F-4D97-AF65-F5344CB8AC3E}">
        <p14:creationId xmlns:p14="http://schemas.microsoft.com/office/powerpoint/2010/main" val="8255139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C6F6D-750D-D547-A54A-0F6EDCCFA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52CCE8-B36A-5343-9931-BA182A2DD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3F3F419-E839-B003-EEE1-616DDDA6E3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866019"/>
            <a:ext cx="30861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Local RAG LLM</a:t>
            </a:r>
          </a:p>
        </p:txBody>
      </p:sp>
    </p:spTree>
    <p:extLst>
      <p:ext uri="{BB962C8B-B14F-4D97-AF65-F5344CB8AC3E}">
        <p14:creationId xmlns:p14="http://schemas.microsoft.com/office/powerpoint/2010/main" val="38201058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E0599-EC6B-8249-A0BC-E1220656A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8B2DE80B-3028-535A-EBBC-D94FBF12A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866019"/>
            <a:ext cx="30861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Local RAG LLM</a:t>
            </a:r>
          </a:p>
        </p:txBody>
      </p:sp>
    </p:spTree>
    <p:extLst>
      <p:ext uri="{BB962C8B-B14F-4D97-AF65-F5344CB8AC3E}">
        <p14:creationId xmlns:p14="http://schemas.microsoft.com/office/powerpoint/2010/main" val="114011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s and charts">
            <a:extLst>
              <a:ext uri="{FF2B5EF4-FFF2-40B4-BE49-F238E27FC236}">
                <a16:creationId xmlns:a16="http://schemas.microsoft.com/office/drawing/2014/main" id="{BC905F6B-2994-9DD4-D0F4-C837CBB325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8263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549EAE-DEA0-424E-B23E-E8B25D86D9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0584" y="4096786"/>
            <a:ext cx="5157216" cy="572464"/>
          </a:xfrm>
          <a:prstGeom prst="rect">
            <a:avLst/>
          </a:prstGeom>
        </p:spPr>
        <p:txBody>
          <a:bodyPr tIns="91440" bIns="91440">
            <a:spAutoFit/>
          </a:bodyPr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2900" b="0" kern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Roboto"/>
                <a:ea typeface="Roboto"/>
                <a:cs typeface="Roboto"/>
                <a:sym typeface="Roboto"/>
              </a:rPr>
              <a:t>PRESENTATION TITLE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215A22-FD1B-E64B-A503-E4FD04246E0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134" y="4548621"/>
            <a:ext cx="5157216" cy="3257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8" name="Picture 7" descr="A logo with a dragon and text&#10;&#10;Description automatically generated">
            <a:extLst>
              <a:ext uri="{FF2B5EF4-FFF2-40B4-BE49-F238E27FC236}">
                <a16:creationId xmlns:a16="http://schemas.microsoft.com/office/drawing/2014/main" id="{A463034E-7E4E-9B69-F57D-71DA6A60BC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alphaModFix amt="20000"/>
          </a:blip>
          <a:stretch>
            <a:fillRect/>
          </a:stretch>
        </p:blipFill>
        <p:spPr>
          <a:xfrm>
            <a:off x="8007458" y="315132"/>
            <a:ext cx="998839" cy="1135934"/>
          </a:xfrm>
          <a:prstGeom prst="rect">
            <a:avLst/>
          </a:prstGeom>
          <a:scene3d>
            <a:camera prst="orthographicFront">
              <a:rot lat="2116714" lon="3163530" rev="611562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83046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549EAE-DEA0-424E-B23E-E8B25D86D9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0584" y="4096786"/>
            <a:ext cx="5157216" cy="572464"/>
          </a:xfrm>
          <a:prstGeom prst="rect">
            <a:avLst/>
          </a:prstGeom>
        </p:spPr>
        <p:txBody>
          <a:bodyPr tIns="91440" bIns="91440">
            <a:spAutoFit/>
          </a:bodyPr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2900" b="0" kern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Roboto"/>
                <a:ea typeface="Roboto"/>
                <a:cs typeface="Roboto"/>
                <a:sym typeface="Roboto"/>
              </a:rPr>
              <a:t>PRESENTATION TITLE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215A22-FD1B-E64B-A503-E4FD04246E0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134" y="4548621"/>
            <a:ext cx="5157216" cy="3257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3" name="Picture 2" descr="A logo on a black background&#10;&#10;Description automatically generated">
            <a:extLst>
              <a:ext uri="{FF2B5EF4-FFF2-40B4-BE49-F238E27FC236}">
                <a16:creationId xmlns:a16="http://schemas.microsoft.com/office/drawing/2014/main" id="{88BE569E-A0A9-479B-44AE-C12CA56BD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82268" y="-436765"/>
            <a:ext cx="5148263" cy="514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21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88;p13" descr="Top view of the earth from outer space">
            <a:extLst>
              <a:ext uri="{FF2B5EF4-FFF2-40B4-BE49-F238E27FC236}">
                <a16:creationId xmlns:a16="http://schemas.microsoft.com/office/drawing/2014/main" id="{89AC91E0-5DC9-8642-AE66-5EAF98C22ECF}"/>
              </a:ext>
            </a:extLst>
          </p:cNvPr>
          <p:cNvPicPr preferRelativeResize="0"/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826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549EAE-DEA0-424E-B23E-E8B25D86D9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0584" y="4096786"/>
            <a:ext cx="5157216" cy="572464"/>
          </a:xfrm>
          <a:prstGeom prst="rect">
            <a:avLst/>
          </a:prstGeom>
        </p:spPr>
        <p:txBody>
          <a:bodyPr tIns="91440" bIns="91440">
            <a:spAutoFit/>
          </a:bodyPr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2900" b="0" kern="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Roboto"/>
                <a:ea typeface="Roboto"/>
                <a:cs typeface="Roboto"/>
                <a:sym typeface="Roboto"/>
              </a:rPr>
              <a:t>PRESENTATION TITLE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215A22-FD1B-E64B-A503-E4FD04246E0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134" y="4548621"/>
            <a:ext cx="5157216" cy="3257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963173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en pointing to a graph on a screen">
            <a:extLst>
              <a:ext uri="{FF2B5EF4-FFF2-40B4-BE49-F238E27FC236}">
                <a16:creationId xmlns:a16="http://schemas.microsoft.com/office/drawing/2014/main" id="{80B3B4D7-4533-35DE-C17C-843777407B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8263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549EAE-DEA0-424E-B23E-E8B25D86D9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0584" y="4096786"/>
            <a:ext cx="5157216" cy="572464"/>
          </a:xfrm>
          <a:prstGeom prst="rect">
            <a:avLst/>
          </a:prstGeom>
        </p:spPr>
        <p:txBody>
          <a:bodyPr tIns="91440" bIns="91440">
            <a:spAutoFit/>
          </a:bodyPr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2900" b="0" kern="0" baseline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Roboto"/>
                <a:ea typeface="Roboto"/>
                <a:cs typeface="Roboto"/>
                <a:sym typeface="Roboto"/>
              </a:rPr>
              <a:t>PRESENTATION TITLE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215A22-FD1B-E64B-A503-E4FD04246E0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134" y="4548621"/>
            <a:ext cx="5157216" cy="3257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18554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88;p13" descr="Blue world map">
            <a:extLst>
              <a:ext uri="{FF2B5EF4-FFF2-40B4-BE49-F238E27FC236}">
                <a16:creationId xmlns:a16="http://schemas.microsoft.com/office/drawing/2014/main" id="{89AC91E0-5DC9-8642-AE66-5EAF98C22ECF}"/>
              </a:ext>
            </a:extLst>
          </p:cNvPr>
          <p:cNvPicPr preferRelativeResize="0"/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590" y="4763"/>
            <a:ext cx="82288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549EAE-DEA0-424E-B23E-E8B25D86D9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0584" y="4096786"/>
            <a:ext cx="5157216" cy="572464"/>
          </a:xfrm>
          <a:prstGeom prst="rect">
            <a:avLst/>
          </a:prstGeom>
        </p:spPr>
        <p:txBody>
          <a:bodyPr tIns="91440" bIns="91440">
            <a:spAutoFit/>
          </a:bodyPr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2900" b="0" kern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Roboto"/>
                <a:ea typeface="Roboto"/>
                <a:cs typeface="Roboto"/>
                <a:sym typeface="Roboto"/>
              </a:rPr>
              <a:t>PRESENTATION TITLE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215A22-FD1B-E64B-A503-E4FD04246E0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134" y="4548621"/>
            <a:ext cx="5157216" cy="3257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2" name="Picture 1" descr="A logo on a black background&#10;&#10;Description automatically generated">
            <a:extLst>
              <a:ext uri="{FF2B5EF4-FFF2-40B4-BE49-F238E27FC236}">
                <a16:creationId xmlns:a16="http://schemas.microsoft.com/office/drawing/2014/main" id="{B93C2C4D-66DE-82FA-E5BD-786EE963F0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79099" y="1566841"/>
            <a:ext cx="2857645" cy="285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48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88;p13" descr="Blue world map">
            <a:extLst>
              <a:ext uri="{FF2B5EF4-FFF2-40B4-BE49-F238E27FC236}">
                <a16:creationId xmlns:a16="http://schemas.microsoft.com/office/drawing/2014/main" id="{89AC91E0-5DC9-8642-AE66-5EAF98C22ECF}"/>
              </a:ext>
            </a:extLst>
          </p:cNvPr>
          <p:cNvPicPr preferRelativeResize="0"/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590" y="4763"/>
            <a:ext cx="82288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549EAE-DEA0-424E-B23E-E8B25D86D9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0584" y="4096786"/>
            <a:ext cx="5157216" cy="572464"/>
          </a:xfrm>
          <a:prstGeom prst="rect">
            <a:avLst/>
          </a:prstGeom>
        </p:spPr>
        <p:txBody>
          <a:bodyPr tIns="91440" bIns="91440">
            <a:spAutoFit/>
          </a:bodyPr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2900" b="0" kern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Roboto"/>
                <a:ea typeface="Roboto"/>
                <a:cs typeface="Roboto"/>
                <a:sym typeface="Roboto"/>
              </a:rPr>
              <a:t>PRESENTATION TITLE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215A22-FD1B-E64B-A503-E4FD04246E0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134" y="4548621"/>
            <a:ext cx="5157216" cy="3257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027392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88;p13" descr="View of world map">
            <a:extLst>
              <a:ext uri="{FF2B5EF4-FFF2-40B4-BE49-F238E27FC236}">
                <a16:creationId xmlns:a16="http://schemas.microsoft.com/office/drawing/2014/main" id="{89AC91E0-5DC9-8642-AE66-5EAF98C22ECF}"/>
              </a:ext>
            </a:extLst>
          </p:cNvPr>
          <p:cNvPicPr preferRelativeResize="0"/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78936"/>
            <a:ext cx="9149601" cy="494697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549EAE-DEA0-424E-B23E-E8B25D86D9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0584" y="4096786"/>
            <a:ext cx="5157216" cy="572464"/>
          </a:xfrm>
          <a:prstGeom prst="rect">
            <a:avLst/>
          </a:prstGeom>
        </p:spPr>
        <p:txBody>
          <a:bodyPr tIns="91440" bIns="91440">
            <a:spAutoFit/>
          </a:bodyPr>
          <a:lstStyle>
            <a:lvl1pPr marL="0" indent="0" algn="l" rtl="0">
              <a:spcBef>
                <a:spcPts val="0"/>
              </a:spcBef>
              <a:spcAft>
                <a:spcPts val="0"/>
              </a:spcAft>
              <a:buNone/>
              <a:defRPr sz="2900" b="0" kern="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Roboto"/>
                <a:ea typeface="Roboto"/>
                <a:cs typeface="Roboto"/>
                <a:sym typeface="Roboto"/>
              </a:rPr>
              <a:t>PRESENTATION TITLE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215A22-FD1B-E64B-A503-E4FD04246E0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134" y="4548621"/>
            <a:ext cx="5157216" cy="3257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544390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0521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75" r:id="rId2"/>
    <p:sldLayoutId id="2147483858" r:id="rId3"/>
    <p:sldLayoutId id="2147483859" r:id="rId4"/>
    <p:sldLayoutId id="2147483868" r:id="rId5"/>
    <p:sldLayoutId id="2147483860" r:id="rId6"/>
    <p:sldLayoutId id="2147483869" r:id="rId7"/>
    <p:sldLayoutId id="2147483870" r:id="rId8"/>
    <p:sldLayoutId id="2147483871" r:id="rId9"/>
    <p:sldLayoutId id="2147483855" r:id="rId10"/>
    <p:sldLayoutId id="2147483856" r:id="rId11"/>
    <p:sldLayoutId id="2147483872" r:id="rId12"/>
    <p:sldLayoutId id="2147483873" r:id="rId13"/>
    <p:sldLayoutId id="2147483874" r:id="rId14"/>
    <p:sldLayoutId id="2147483857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11651D-63BA-174D-8207-91A61726A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455" y="86788"/>
            <a:ext cx="7770945" cy="631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B5CED-6B62-8841-A7CA-0C9D52B00E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866019"/>
            <a:ext cx="30861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FAF95-CA32-664B-9849-20E988E8D7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15350" y="4799688"/>
            <a:ext cx="573314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ED40A-0DF6-274B-88C6-9D6871D0AE5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Google Shape;148;p21">
            <a:extLst>
              <a:ext uri="{FF2B5EF4-FFF2-40B4-BE49-F238E27FC236}">
                <a16:creationId xmlns:a16="http://schemas.microsoft.com/office/drawing/2014/main" id="{7088BF9E-E360-7F45-A9F7-FAD8F73E3E47}"/>
              </a:ext>
            </a:extLst>
          </p:cNvPr>
          <p:cNvCxnSpPr/>
          <p:nvPr userDrawn="1"/>
        </p:nvCxnSpPr>
        <p:spPr>
          <a:xfrm flipH="1">
            <a:off x="958799" y="172937"/>
            <a:ext cx="4800" cy="36690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" name="Picture 2" descr="A logo on a black background&#10;&#10;Description automatically generated">
            <a:extLst>
              <a:ext uri="{FF2B5EF4-FFF2-40B4-BE49-F238E27FC236}">
                <a16:creationId xmlns:a16="http://schemas.microsoft.com/office/drawing/2014/main" id="{3B64F663-48C4-ECD1-D11B-773C46BF2D02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-55642"/>
            <a:ext cx="916527" cy="916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508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30" r:id="rId2"/>
    <p:sldLayoutId id="2147483850" r:id="rId3"/>
    <p:sldLayoutId id="2147483832" r:id="rId4"/>
    <p:sldLayoutId id="2147483834" r:id="rId5"/>
    <p:sldLayoutId id="2147483835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accent1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11651D-63BA-174D-8207-91A61726A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401" y="86788"/>
            <a:ext cx="8658999" cy="4263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B5CED-6B62-8841-A7CA-0C9D52B00E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866019"/>
            <a:ext cx="3086100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Local RAG LLM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FAF95-CA32-664B-9849-20E988E8D7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71952" y="4852312"/>
            <a:ext cx="573314" cy="2740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CF3A21"/>
                </a:solidFill>
              </a:defRPr>
            </a:lvl1pPr>
          </a:lstStyle>
          <a:p>
            <a:fld id="{85CED40A-0DF6-274B-88C6-9D6871D0AE5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5151E2-6D99-5915-EE2E-45278781208B}"/>
              </a:ext>
            </a:extLst>
          </p:cNvPr>
          <p:cNvCxnSpPr>
            <a:cxnSpLocks/>
          </p:cNvCxnSpPr>
          <p:nvPr userDrawn="1"/>
        </p:nvCxnSpPr>
        <p:spPr>
          <a:xfrm>
            <a:off x="243401" y="519699"/>
            <a:ext cx="8658999" cy="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E2BA72D-1870-CDDD-7F90-2BEAAD83FC83}"/>
              </a:ext>
            </a:extLst>
          </p:cNvPr>
          <p:cNvCxnSpPr>
            <a:cxnSpLocks/>
          </p:cNvCxnSpPr>
          <p:nvPr userDrawn="1"/>
        </p:nvCxnSpPr>
        <p:spPr>
          <a:xfrm>
            <a:off x="205025" y="4846835"/>
            <a:ext cx="8658999" cy="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" name="Picture 2" descr="A logo on a black background&#10;&#10;Description automatically generated">
            <a:extLst>
              <a:ext uri="{FF2B5EF4-FFF2-40B4-BE49-F238E27FC236}">
                <a16:creationId xmlns:a16="http://schemas.microsoft.com/office/drawing/2014/main" id="{BAB60E11-1842-8B0F-E6EF-66C5746C4C52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349673" y="-50245"/>
            <a:ext cx="611404" cy="61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831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kern="1200" cap="all" baseline="0">
          <a:solidFill>
            <a:schemeClr val="accent1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0B8F8F-082B-5FC3-2EBC-67EFF73709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0584" y="4096786"/>
            <a:ext cx="5157216" cy="586314"/>
          </a:xfrm>
        </p:spPr>
        <p:txBody>
          <a:bodyPr/>
          <a:lstStyle/>
          <a:p>
            <a:r>
              <a:rPr lang="en-US" dirty="0"/>
              <a:t>Local RAG LLM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327FA-3E2C-6284-0630-AD02A4FF2D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Proprietary Document Knowledge base &amp; Generative AI</a:t>
            </a:r>
          </a:p>
        </p:txBody>
      </p:sp>
    </p:spTree>
    <p:extLst>
      <p:ext uri="{BB962C8B-B14F-4D97-AF65-F5344CB8AC3E}">
        <p14:creationId xmlns:p14="http://schemas.microsoft.com/office/powerpoint/2010/main" val="3470083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23BFC-2A15-DFF6-9A2D-610F1619E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E73C6-F6B5-5D3F-6C14-070E845EE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u="sng" dirty="0">
                <a:solidFill>
                  <a:srgbClr val="000000"/>
                </a:solidFill>
                <a:effectLst/>
                <a:latin typeface="-apple-system"/>
              </a:rPr>
              <a:t>The goal of this project </a:t>
            </a:r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is to implement a Local Language Model (LLM) capable of reviewing, summarizing, and leveraging proprietary documents. </a:t>
            </a: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The LLM will run on a laptop equipped with a 6GB RTX 3060 GPU and 32GB RAM. </a:t>
            </a:r>
          </a:p>
          <a:p>
            <a:pPr algn="l"/>
            <a:endParaRPr lang="en-US" b="0" i="0">
              <a:solidFill>
                <a:srgbClr val="000000"/>
              </a:solidFill>
              <a:effectLst/>
              <a:latin typeface="-apple-system"/>
            </a:endParaRPr>
          </a:p>
          <a:p>
            <a:pPr algn="l"/>
            <a:r>
              <a:rPr lang="en-US" b="0" i="0">
                <a:solidFill>
                  <a:srgbClr val="000000"/>
                </a:solidFill>
                <a:effectLst/>
                <a:latin typeface="-apple-system"/>
              </a:rPr>
              <a:t>The </a:t>
            </a:r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system will: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take a list of files as input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provide answers to questions about these files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summarize the content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assist in writing new documents based on the provided information.</a:t>
            </a: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This project will be reused after the class for developing documentation from existing proprietary documents at students current employer.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BBBB75-B98A-DB7B-4561-5F39D699D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E9E980-E11B-74A0-527C-0C2FC3F32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43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54DEE23-D798-1BE2-4F7D-BB064D5E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RAG LLM Overview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E6A678-5476-46BF-0EB1-B8CBFE77B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Project Team 4: Ashwini, Jeff, </a:t>
            </a:r>
            <a:r>
              <a:rPr lang="en-US" dirty="0" err="1"/>
              <a:t>Kerek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11EF5A-CB85-BD16-179E-CAD368971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ED40A-0DF6-274B-88C6-9D6871D0AE52}" type="slidenum">
              <a:rPr lang="en-US" smtClean="0"/>
              <a:t>3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CAC80E6-327C-7683-0F16-5730C77579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34237" y="639247"/>
            <a:ext cx="5165379" cy="416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492958"/>
      </p:ext>
    </p:extLst>
  </p:cSld>
  <p:clrMapOvr>
    <a:masterClrMapping/>
  </p:clrMapOvr>
</p:sld>
</file>

<file path=ppt/theme/theme1.xml><?xml version="1.0" encoding="utf-8"?>
<a:theme xmlns:a="http://schemas.openxmlformats.org/drawingml/2006/main" name="Starfleet Title Slides">
  <a:themeElements>
    <a:clrScheme name="Starfleet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Tes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M Template.potx" id="{FE5E5E0D-913E-456C-87E6-028E92576B36}" vid="{3AC8E053-8F14-4340-916D-BA006395B28B}"/>
    </a:ext>
  </a:extLst>
</a:theme>
</file>

<file path=ppt/theme/theme2.xml><?xml version="1.0" encoding="utf-8"?>
<a:theme xmlns:a="http://schemas.openxmlformats.org/drawingml/2006/main" name="Starfleet Content Slides">
  <a:themeElements>
    <a:clrScheme name="Starfleet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Tes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M Template.potx" id="{FE5E5E0D-913E-456C-87E6-028E92576B36}" vid="{BBA7A985-640C-43AB-9755-2A1E0DB0F355}"/>
    </a:ext>
  </a:extLst>
</a:theme>
</file>

<file path=ppt/theme/theme3.xml><?xml version="1.0" encoding="utf-8"?>
<a:theme xmlns:a="http://schemas.openxmlformats.org/drawingml/2006/main" name="1_Starfleet Content Slides">
  <a:themeElements>
    <a:clrScheme name="Starfleet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Tes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M Template.potx" id="{FE5E5E0D-913E-456C-87E6-028E92576B36}" vid="{BBA7A985-640C-43AB-9755-2A1E0DB0F355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KM Template2</Template>
  <TotalTime>63</TotalTime>
  <Words>123</Words>
  <Application>Microsoft Office PowerPoint</Application>
  <PresentationFormat>Custom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-apple-system</vt:lpstr>
      <vt:lpstr>Arial</vt:lpstr>
      <vt:lpstr>Calibri</vt:lpstr>
      <vt:lpstr>Roboto</vt:lpstr>
      <vt:lpstr>Roboto Condensed</vt:lpstr>
      <vt:lpstr>Starfleet Title Slides</vt:lpstr>
      <vt:lpstr>Starfleet Content Slides</vt:lpstr>
      <vt:lpstr>1_Starfleet Content Slides</vt:lpstr>
      <vt:lpstr>PowerPoint Presentation</vt:lpstr>
      <vt:lpstr>Executive Summary</vt:lpstr>
      <vt:lpstr>Local RAG LLM Overview</vt:lpstr>
    </vt:vector>
  </TitlesOfParts>
  <Company>The Boeing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Flachman (US), Jeffrey A</dc:creator>
  <cp:lastModifiedBy>Jeff Flachman</cp:lastModifiedBy>
  <cp:revision>11</cp:revision>
  <dcterms:created xsi:type="dcterms:W3CDTF">2024-04-17T23:04:25Z</dcterms:created>
  <dcterms:modified xsi:type="dcterms:W3CDTF">2024-07-22T23:31:58Z</dcterms:modified>
</cp:coreProperties>
</file>

<file path=docProps/thumbnail.jpeg>
</file>